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3" roundtripDataSignature="AMtx7miC4XbRavNC5hSE84LAcDHvPv6J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customschemas.google.com/relationships/presentationmetadata" Target="meta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  <a:defRPr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6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6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3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6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6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5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5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65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65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65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6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6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7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67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6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6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8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68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68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6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6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6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6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0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7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7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7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7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  <a:defRPr sz="6000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>
                <a:solidFill>
                  <a:srgbClr val="00206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5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5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5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6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6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6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1.jpg"/><Relationship Id="rId5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Relationship Id="rId4" Type="http://schemas.openxmlformats.org/officeDocument/2006/relationships/image" Target="../media/image2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title"/>
          </p:nvPr>
        </p:nvSpPr>
        <p:spPr>
          <a:xfrm>
            <a:off x="838200" y="417095"/>
            <a:ext cx="10515600" cy="485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Cannabis Facility Design </a:t>
            </a:r>
            <a:br>
              <a:rPr b="1" i="0" lang="en-US" sz="5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sz="5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(Week 1)</a:t>
            </a:r>
            <a:endParaRPr b="1" sz="5400"/>
          </a:p>
        </p:txBody>
      </p:sp>
      <p:sp>
        <p:nvSpPr>
          <p:cNvPr id="160" name="Google Shape;160;p1"/>
          <p:cNvSpPr txBox="1"/>
          <p:nvPr/>
        </p:nvSpPr>
        <p:spPr>
          <a:xfrm>
            <a:off x="1524000" y="4493110"/>
            <a:ext cx="9144000" cy="362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Instructor: Frank Altomare, NACPT Pharma College</a:t>
            </a:r>
            <a:endParaRPr b="0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" y="566736"/>
            <a:ext cx="10077450" cy="551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/>
        </p:nvSpPr>
        <p:spPr>
          <a:xfrm>
            <a:off x="337820" y="2250151"/>
            <a:ext cx="11010899" cy="1506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-742950" lvl="0" marL="75565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AutoNum type="arabicPeriod"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Production Facility</a:t>
            </a:r>
            <a:endParaRPr/>
          </a:p>
          <a:p>
            <a:pPr indent="0" lvl="0" marL="12700" marR="5080" rtl="0" algn="ctr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Cultivation, Processing, &amp; Packaging</a:t>
            </a:r>
            <a:endParaRPr/>
          </a:p>
        </p:txBody>
      </p:sp>
      <p:sp>
        <p:nvSpPr>
          <p:cNvPr id="226" name="Google Shape;226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50" y="673608"/>
            <a:ext cx="10001250" cy="554888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0750" y="566736"/>
            <a:ext cx="7753350" cy="570280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/>
        </p:nvSpPr>
        <p:spPr>
          <a:xfrm>
            <a:off x="215900" y="2239991"/>
            <a:ext cx="11010899" cy="218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-742950" lvl="0" marL="75565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AutoNum type="arabicPeriod"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Production Facility</a:t>
            </a:r>
            <a:endParaRPr/>
          </a:p>
          <a:p>
            <a:pPr indent="0" lvl="0" marL="12700" marR="5080" rtl="0" algn="ctr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Greenhouse Cultivation, Processing, &amp; Packaging</a:t>
            </a:r>
            <a:endParaRPr/>
          </a:p>
        </p:txBody>
      </p:sp>
      <p:sp>
        <p:nvSpPr>
          <p:cNvPr id="244" name="Google Shape;244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841248"/>
            <a:ext cx="9372600" cy="548335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609600"/>
            <a:ext cx="91440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 txBox="1"/>
          <p:nvPr/>
        </p:nvSpPr>
        <p:spPr>
          <a:xfrm>
            <a:off x="347980" y="2135261"/>
            <a:ext cx="11010899" cy="218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-742950" lvl="0" marL="75565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AutoNum type="arabicPeriod"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Production Facility </a:t>
            </a:r>
            <a:endParaRPr/>
          </a:p>
          <a:p>
            <a:pPr indent="0" lvl="0" marL="12700" marR="5080" rtl="0" algn="ctr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Outdoor Grow Areas, Cultivation,  Processing, &amp; Packaging</a:t>
            </a:r>
            <a:endParaRPr/>
          </a:p>
        </p:txBody>
      </p:sp>
      <p:sp>
        <p:nvSpPr>
          <p:cNvPr id="262" name="Google Shape;262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8"/>
          <p:cNvGrpSpPr/>
          <p:nvPr/>
        </p:nvGrpSpPr>
        <p:grpSpPr>
          <a:xfrm>
            <a:off x="361950" y="1317688"/>
            <a:ext cx="10915649" cy="4222623"/>
            <a:chOff x="-323850" y="928222"/>
            <a:chExt cx="10915649" cy="4222623"/>
          </a:xfrm>
        </p:grpSpPr>
        <p:pic>
          <p:nvPicPr>
            <p:cNvPr id="268" name="Google Shape;26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23850" y="928222"/>
              <a:ext cx="7239001" cy="4222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48501" y="1013948"/>
              <a:ext cx="3543298" cy="40511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8250" y="501300"/>
            <a:ext cx="8915399" cy="589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idx="1" type="body"/>
          </p:nvPr>
        </p:nvSpPr>
        <p:spPr>
          <a:xfrm>
            <a:off x="514350" y="29313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/>
              <a:t>About The Instructor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t/>
            </a:r>
            <a:endParaRPr b="1" sz="3500"/>
          </a:p>
        </p:txBody>
      </p:sp>
      <p:sp>
        <p:nvSpPr>
          <p:cNvPr id="167" name="Google Shape;167;p2"/>
          <p:cNvSpPr txBox="1"/>
          <p:nvPr/>
        </p:nvSpPr>
        <p:spPr>
          <a:xfrm>
            <a:off x="584947" y="4677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to the Course</a:t>
            </a:r>
            <a:endParaRPr b="1" i="0" sz="4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/>
        </p:nvSpPr>
        <p:spPr>
          <a:xfrm>
            <a:off x="571500" y="2676871"/>
            <a:ext cx="11010899" cy="75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Micro-Cultivation/Nurseries</a:t>
            </a:r>
            <a:endParaRPr/>
          </a:p>
        </p:txBody>
      </p:sp>
      <p:sp>
        <p:nvSpPr>
          <p:cNvPr id="282" name="Google Shape;282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784" y="771525"/>
            <a:ext cx="9900666" cy="52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a room&#10;&#10;Description automatically generated" id="293" name="Google Shape;29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141" y="212197"/>
            <a:ext cx="4511390" cy="5864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warehouse&#10;&#10;Description automatically generated" id="294" name="Google Shape;29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1495" y="704872"/>
            <a:ext cx="4658238" cy="4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 of a warehouse floor plan&#10;&#10;Description automatically generated" id="300" name="Google Shape;30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5157" y="524134"/>
            <a:ext cx="8647043" cy="580973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"/>
          <p:cNvSpPr txBox="1"/>
          <p:nvPr/>
        </p:nvSpPr>
        <p:spPr>
          <a:xfrm>
            <a:off x="571500" y="2676871"/>
            <a:ext cx="11010899" cy="75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R&amp;D Laboratories</a:t>
            </a:r>
            <a:endParaRPr/>
          </a:p>
        </p:txBody>
      </p:sp>
      <p:sp>
        <p:nvSpPr>
          <p:cNvPr id="307" name="Google Shape;307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450" y="658000"/>
            <a:ext cx="9201150" cy="55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800100"/>
            <a:ext cx="9220200" cy="5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 txBox="1"/>
          <p:nvPr/>
        </p:nvSpPr>
        <p:spPr>
          <a:xfrm>
            <a:off x="571500" y="2676871"/>
            <a:ext cx="11010899" cy="75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Specialty / Mix-Use  Facilities</a:t>
            </a:r>
            <a:endParaRPr/>
          </a:p>
        </p:txBody>
      </p:sp>
      <p:sp>
        <p:nvSpPr>
          <p:cNvPr id="325" name="Google Shape;325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0" y="750360"/>
            <a:ext cx="8039100" cy="551708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0" y="753957"/>
            <a:ext cx="7772400" cy="535008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 txBox="1"/>
          <p:nvPr>
            <p:ph type="title"/>
          </p:nvPr>
        </p:nvSpPr>
        <p:spPr>
          <a:xfrm>
            <a:off x="584947" y="4677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lang="en-US"/>
              <a:t>Welcome to the Course</a:t>
            </a:r>
            <a:endParaRPr/>
          </a:p>
        </p:txBody>
      </p:sp>
      <p:sp>
        <p:nvSpPr>
          <p:cNvPr id="174" name="Google Shape;174;p3"/>
          <p:cNvSpPr txBox="1"/>
          <p:nvPr>
            <p:ph idx="1" type="body"/>
          </p:nvPr>
        </p:nvSpPr>
        <p:spPr>
          <a:xfrm>
            <a:off x="1801906" y="3030070"/>
            <a:ext cx="8081682" cy="217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/>
              <a:t>About You!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</p:txBody>
      </p:sp>
      <p:sp>
        <p:nvSpPr>
          <p:cNvPr id="175" name="Google Shape;175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7008" y="803148"/>
            <a:ext cx="9308592" cy="525170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rawing of a building&#10;&#10;Description automatically generated" id="348" name="Google Shape;34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04" y="904667"/>
            <a:ext cx="9726118" cy="455506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print of a building&#10;&#10;Description automatically generated" id="354" name="Google Shape;35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660" y="804417"/>
            <a:ext cx="10893287" cy="509559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33"/>
          <p:cNvGrpSpPr/>
          <p:nvPr/>
        </p:nvGrpSpPr>
        <p:grpSpPr>
          <a:xfrm>
            <a:off x="1198880" y="731520"/>
            <a:ext cx="9316720" cy="5603748"/>
            <a:chOff x="0" y="371529"/>
            <a:chExt cx="8147303" cy="6146619"/>
          </a:xfrm>
        </p:grpSpPr>
        <p:pic>
          <p:nvPicPr>
            <p:cNvPr id="361" name="Google Shape;361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371529"/>
              <a:ext cx="5305043" cy="2848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56103" y="3089148"/>
              <a:ext cx="5791200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3" name="Google Shape;363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 txBox="1"/>
          <p:nvPr>
            <p:ph type="title"/>
          </p:nvPr>
        </p:nvSpPr>
        <p:spPr>
          <a:xfrm>
            <a:off x="685800" y="1001712"/>
            <a:ext cx="10515600" cy="485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Cannabis Facility Design </a:t>
            </a:r>
            <a:br>
              <a:rPr b="1" i="0" lang="en-US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(Week</a:t>
            </a:r>
            <a:r>
              <a:rPr b="1" i="1"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endParaRPr b="1"/>
          </a:p>
        </p:txBody>
      </p:sp>
      <p:sp>
        <p:nvSpPr>
          <p:cNvPr id="369" name="Google Shape;369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/>
          <p:nvPr>
            <p:ph type="title"/>
          </p:nvPr>
        </p:nvSpPr>
        <p:spPr>
          <a:xfrm>
            <a:off x="4841240" y="2766218"/>
            <a:ext cx="28905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b="1" lang="en-US" sz="6000"/>
              <a:t>QUIZ   </a:t>
            </a:r>
            <a:endParaRPr b="1" sz="6000"/>
          </a:p>
        </p:txBody>
      </p:sp>
      <p:sp>
        <p:nvSpPr>
          <p:cNvPr id="375" name="Google Shape;375;p35"/>
          <p:cNvSpPr/>
          <p:nvPr/>
        </p:nvSpPr>
        <p:spPr>
          <a:xfrm>
            <a:off x="904240" y="1910080"/>
            <a:ext cx="2357120" cy="3037840"/>
          </a:xfrm>
          <a:prstGeom prst="chevron">
            <a:avLst>
              <a:gd fmla="val 50000" name="adj"/>
            </a:avLst>
          </a:prstGeom>
          <a:solidFill>
            <a:srgbClr val="00206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35"/>
          <p:cNvSpPr txBox="1"/>
          <p:nvPr/>
        </p:nvSpPr>
        <p:spPr>
          <a:xfrm>
            <a:off x="6918960" y="2152570"/>
            <a:ext cx="1005840" cy="1708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b="1" i="0" lang="en-US" sz="6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!</a:t>
            </a:r>
            <a:endParaRPr b="1" i="0" sz="60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/>
        </p:nvSpPr>
        <p:spPr>
          <a:xfrm>
            <a:off x="723331" y="5389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Facility Design</a:t>
            </a:r>
            <a:endParaRPr b="1" i="0" sz="4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36"/>
          <p:cNvSpPr txBox="1"/>
          <p:nvPr>
            <p:ph idx="1" type="body"/>
          </p:nvPr>
        </p:nvSpPr>
        <p:spPr>
          <a:xfrm>
            <a:off x="1481389" y="1485900"/>
            <a:ext cx="9562531" cy="487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11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b="1" lang="en-US" sz="2600"/>
              <a:t>Exterior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b="1" lang="en-US" sz="2600"/>
              <a:t>Entry Points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b="1" lang="en-US" sz="2600"/>
              <a:t>Administrative Areas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b="1" lang="en-US" sz="2600"/>
              <a:t>Operational / Service Areas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b="1" lang="en-US" sz="2600"/>
              <a:t>Processing Areas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b="1" lang="en-US" sz="2600"/>
              <a:t>Cultivation</a:t>
            </a:r>
            <a:endParaRPr/>
          </a:p>
        </p:txBody>
      </p:sp>
      <p:sp>
        <p:nvSpPr>
          <p:cNvPr id="384" name="Google Shape;384;p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"/>
          <p:cNvSpPr txBox="1"/>
          <p:nvPr/>
        </p:nvSpPr>
        <p:spPr>
          <a:xfrm>
            <a:off x="723331" y="5389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Facility Design</a:t>
            </a:r>
            <a:endParaRPr b="1" i="0" sz="4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37"/>
          <p:cNvSpPr txBox="1"/>
          <p:nvPr>
            <p:ph idx="1" type="body"/>
          </p:nvPr>
        </p:nvSpPr>
        <p:spPr>
          <a:xfrm>
            <a:off x="1199865" y="1607820"/>
            <a:ext cx="9562531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AutoNum type="arabicPeriod"/>
            </a:pPr>
            <a:r>
              <a:rPr b="1" lang="en-US">
                <a:solidFill>
                  <a:srgbClr val="002060"/>
                </a:solidFill>
              </a:rPr>
              <a:t>Exterior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Fences?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Shared Walls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Shared Roofs? (Olli Example)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Gates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Pedestrian Exit Doors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Pedestrian Entry Doors (are they needed?)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Will cannabis be carried outside? (Catalent Example – next page</a:t>
            </a:r>
            <a:endParaRPr/>
          </a:p>
        </p:txBody>
      </p:sp>
      <p:sp>
        <p:nvSpPr>
          <p:cNvPr id="391" name="Google Shape;391;p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a house&#10;&#10;Description automatically generated" id="396" name="Google Shape;39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9912" y="476250"/>
            <a:ext cx="5972175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"/>
          <p:cNvSpPr txBox="1"/>
          <p:nvPr/>
        </p:nvSpPr>
        <p:spPr>
          <a:xfrm>
            <a:off x="723331" y="5389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Facility Design</a:t>
            </a:r>
            <a:endParaRPr b="1" i="0" sz="4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39"/>
          <p:cNvSpPr txBox="1"/>
          <p:nvPr>
            <p:ph idx="1" type="body"/>
          </p:nvPr>
        </p:nvSpPr>
        <p:spPr>
          <a:xfrm>
            <a:off x="1199865" y="1607820"/>
            <a:ext cx="9562531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AutoNum type="arabicPeriod" startAt="2"/>
            </a:pPr>
            <a:r>
              <a:rPr b="1" lang="en-US">
                <a:solidFill>
                  <a:srgbClr val="002060"/>
                </a:solidFill>
              </a:rPr>
              <a:t>Entry Points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Well-Defined?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the loading dock shared with a neighbor?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there a natural progression from entry to a reception area? Why can’t we just enter the production area?</a:t>
            </a:r>
            <a:endParaRPr/>
          </a:p>
        </p:txBody>
      </p:sp>
      <p:sp>
        <p:nvSpPr>
          <p:cNvPr id="404" name="Google Shape;404;p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Course Outline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Expectation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Evaluation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Participation/Attendance – 10%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One exam – 50%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One project – 20%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One quiz – 20%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1" name="Google Shape;18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002060"/>
                </a:solidFill>
              </a:rPr>
              <a:t>Course Outline</a:t>
            </a:r>
            <a:endParaRPr/>
          </a:p>
        </p:txBody>
      </p:sp>
      <p:sp>
        <p:nvSpPr>
          <p:cNvPr id="182" name="Google Shape;182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/>
          <p:nvPr/>
        </p:nvSpPr>
        <p:spPr>
          <a:xfrm>
            <a:off x="647699" y="3860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Facility Design</a:t>
            </a:r>
            <a:endParaRPr b="1" i="0" sz="4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40"/>
          <p:cNvSpPr txBox="1"/>
          <p:nvPr>
            <p:ph idx="1" type="body"/>
          </p:nvPr>
        </p:nvSpPr>
        <p:spPr>
          <a:xfrm>
            <a:off x="838200" y="1455420"/>
            <a:ext cx="10134599" cy="4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AutoNum type="arabicPeriod" startAt="3"/>
            </a:pPr>
            <a:r>
              <a:rPr b="1" lang="en-US">
                <a:solidFill>
                  <a:srgbClr val="002060"/>
                </a:solidFill>
              </a:rPr>
              <a:t>Administrative Areas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Are there administrative offices?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Are they logically positioned within the facility?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there a clear separation between office areas and production area?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there a secure file room?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there a secure sever / IT room?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there a security office?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there a lunchroom?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Are there changerooms, and are they only ways to access production?</a:t>
            </a:r>
            <a:endParaRPr/>
          </a:p>
        </p:txBody>
      </p:sp>
      <p:sp>
        <p:nvSpPr>
          <p:cNvPr id="411" name="Google Shape;411;p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"/>
          <p:cNvSpPr txBox="1"/>
          <p:nvPr/>
        </p:nvSpPr>
        <p:spPr>
          <a:xfrm>
            <a:off x="647699" y="2822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Facility Design</a:t>
            </a:r>
            <a:endParaRPr b="1" i="0" sz="4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41"/>
          <p:cNvSpPr txBox="1"/>
          <p:nvPr>
            <p:ph idx="1" type="body"/>
          </p:nvPr>
        </p:nvSpPr>
        <p:spPr>
          <a:xfrm>
            <a:off x="838200" y="1411875"/>
            <a:ext cx="9389700" cy="48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527685" lvl="0" marL="514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AutoNum type="arabicPeriod" startAt="4"/>
            </a:pPr>
            <a:r>
              <a:rPr b="1" lang="en-US">
                <a:solidFill>
                  <a:srgbClr val="002060"/>
                </a:solidFill>
              </a:rPr>
              <a:t>Operational / Service Areas</a:t>
            </a:r>
            <a:endParaRPr/>
          </a:p>
          <a:p>
            <a:pPr indent="-526732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Are there enough stairwells?</a:t>
            </a:r>
            <a:endParaRPr/>
          </a:p>
          <a:p>
            <a:pPr indent="-526732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Are there dead spaces?</a:t>
            </a:r>
            <a:endParaRPr/>
          </a:p>
          <a:p>
            <a:pPr indent="-526732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the maintenance / fertigation / electrical room big enough?</a:t>
            </a:r>
            <a:endParaRPr/>
          </a:p>
          <a:p>
            <a:pPr indent="-526732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Can service areas be accessible from the outside without going through  production areas?</a:t>
            </a:r>
            <a:endParaRPr/>
          </a:p>
          <a:p>
            <a:pPr indent="-526732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there a plan for securing these areas?</a:t>
            </a:r>
            <a:endParaRPr/>
          </a:p>
          <a:p>
            <a:pPr indent="-526732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Do second-floor stairwells lead into production areas allowing for bypass of  the security system?</a:t>
            </a:r>
            <a:endParaRPr/>
          </a:p>
          <a:p>
            <a:pPr indent="-526732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Are there building emergency exits?</a:t>
            </a:r>
            <a:endParaRPr/>
          </a:p>
          <a:p>
            <a:pPr indent="-526732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Are there windows?</a:t>
            </a:r>
            <a:endParaRPr/>
          </a:p>
        </p:txBody>
      </p:sp>
      <p:sp>
        <p:nvSpPr>
          <p:cNvPr id="418" name="Google Shape;418;p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2"/>
          <p:cNvSpPr txBox="1"/>
          <p:nvPr/>
        </p:nvSpPr>
        <p:spPr>
          <a:xfrm>
            <a:off x="753811" y="2822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Facility Design</a:t>
            </a:r>
            <a:endParaRPr b="1" i="0" sz="4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42"/>
          <p:cNvSpPr txBox="1"/>
          <p:nvPr>
            <p:ph idx="1" type="body"/>
          </p:nvPr>
        </p:nvSpPr>
        <p:spPr>
          <a:xfrm>
            <a:off x="838200" y="1492250"/>
            <a:ext cx="10134599" cy="4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AutoNum type="arabicPeriod" startAt="5"/>
            </a:pPr>
            <a:r>
              <a:rPr b="1" lang="en-US">
                <a:solidFill>
                  <a:srgbClr val="002060"/>
                </a:solidFill>
              </a:rPr>
              <a:t>Processing Area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Are they large enough?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Will they be seasonally interchangeably-used? (Argotiva Example)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access to one processing area requires accessing another?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Are the doors to these areas wide enough to move material to &amp; from?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Are processing areas located close to one another?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there a destruction room? What is the method of Destruction?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there a secure Storage room, and what is its construction method?</a:t>
            </a:r>
            <a:endParaRPr/>
          </a:p>
        </p:txBody>
      </p:sp>
      <p:sp>
        <p:nvSpPr>
          <p:cNvPr id="425" name="Google Shape;425;p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3"/>
          <p:cNvSpPr txBox="1"/>
          <p:nvPr/>
        </p:nvSpPr>
        <p:spPr>
          <a:xfrm>
            <a:off x="753811" y="2822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Facility Design</a:t>
            </a:r>
            <a:endParaRPr b="1" i="0" sz="4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43"/>
          <p:cNvSpPr txBox="1"/>
          <p:nvPr>
            <p:ph idx="1" type="body"/>
          </p:nvPr>
        </p:nvSpPr>
        <p:spPr>
          <a:xfrm>
            <a:off x="838200" y="1492250"/>
            <a:ext cx="9409500" cy="48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AutoNum type="arabicPeriod" startAt="6"/>
            </a:pPr>
            <a:r>
              <a:rPr b="1" lang="en-US">
                <a:solidFill>
                  <a:srgbClr val="002060"/>
                </a:solidFill>
              </a:rPr>
              <a:t>Cultivation Areas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Is the greenhouse adequately protected from the exterior? Is it enclosed by a fence?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Are outdoor grow areas accessible for vehicles?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Are outdoor grow areas fenced, with controlled access?</a:t>
            </a:r>
            <a:endParaRPr/>
          </a:p>
        </p:txBody>
      </p:sp>
      <p:sp>
        <p:nvSpPr>
          <p:cNvPr id="432" name="Google Shape;432;p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4"/>
          <p:cNvSpPr txBox="1"/>
          <p:nvPr>
            <p:ph type="title"/>
          </p:nvPr>
        </p:nvSpPr>
        <p:spPr>
          <a:xfrm>
            <a:off x="838200" y="1763486"/>
            <a:ext cx="10515600" cy="3058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Cannabis Facility Design </a:t>
            </a:r>
            <a:br>
              <a:rPr b="1" i="0" lang="en-US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(Week 3)</a:t>
            </a:r>
            <a:endParaRPr b="1"/>
          </a:p>
        </p:txBody>
      </p:sp>
      <p:sp>
        <p:nvSpPr>
          <p:cNvPr id="438" name="Google Shape;438;p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5"/>
          <p:cNvSpPr txBox="1"/>
          <p:nvPr/>
        </p:nvSpPr>
        <p:spPr>
          <a:xfrm>
            <a:off x="285725" y="136525"/>
            <a:ext cx="1155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ASSIGNMENT - DESIGN YOUR CANNABIS  FACILITY</a:t>
            </a:r>
            <a:endParaRPr b="1" i="0" sz="32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45"/>
          <p:cNvSpPr txBox="1"/>
          <p:nvPr>
            <p:ph idx="1" type="body"/>
          </p:nvPr>
        </p:nvSpPr>
        <p:spPr>
          <a:xfrm>
            <a:off x="457200" y="1219200"/>
            <a:ext cx="9770700" cy="50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None/>
            </a:pPr>
            <a:r>
              <a:rPr b="1" lang="en-US" sz="2200">
                <a:solidFill>
                  <a:srgbClr val="002060"/>
                </a:solidFill>
              </a:rPr>
              <a:t>This assignment must be submitted individually:</a:t>
            </a:r>
            <a:endParaRPr sz="2700"/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On a computer, or by using a pen and paper, create a detailed sketch of a proposed cannabis facility of your choice (LP, Micro,  Greenhouse, etc.).</a:t>
            </a:r>
            <a:endParaRPr sz="2700"/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In your design you must consider:</a:t>
            </a:r>
            <a:endParaRPr sz="2700"/>
          </a:p>
          <a:p>
            <a:pPr indent="-508000" lvl="1" marL="97155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en-US" sz="2200"/>
              <a:t>Product Flow</a:t>
            </a:r>
            <a:endParaRPr sz="2300"/>
          </a:p>
          <a:p>
            <a:pPr indent="-508000" lvl="1" marL="97155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en-US" sz="2200"/>
              <a:t>People Flow</a:t>
            </a:r>
            <a:endParaRPr sz="2300"/>
          </a:p>
          <a:p>
            <a:pPr indent="-508000" lvl="1" marL="97155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en-US" sz="2200"/>
              <a:t>Non-Cannabis Material Flow  Parking</a:t>
            </a:r>
            <a:endParaRPr sz="2300"/>
          </a:p>
          <a:p>
            <a:pPr indent="-508000" lvl="1" marL="97155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en-US" sz="2200"/>
              <a:t>Entry to the facility</a:t>
            </a:r>
            <a:endParaRPr sz="2300"/>
          </a:p>
          <a:p>
            <a:pPr indent="-508000" lvl="1" marL="97155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en-US" sz="2200"/>
              <a:t>Quality Control practices and principles  Restriction of Access</a:t>
            </a:r>
            <a:endParaRPr sz="2300"/>
          </a:p>
          <a:p>
            <a:pPr indent="-508000" lvl="1" marL="97155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en-US" sz="2200"/>
              <a:t>Emergency Exits</a:t>
            </a:r>
            <a:endParaRPr sz="2300"/>
          </a:p>
          <a:p>
            <a:pPr indent="-508000" lvl="1" marL="97155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en-US" sz="2200"/>
              <a:t>Critical business areas (washrooms, IT, Mechanical/Electrical, Reception, etc.)</a:t>
            </a:r>
            <a:endParaRPr sz="2300"/>
          </a:p>
          <a:p>
            <a:pPr indent="-50800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lang="en-US" sz="2200"/>
              <a:t>You will need to provide a Floor Plan (Interior) and a Site Plan (Exterior)</a:t>
            </a:r>
            <a:endParaRPr sz="2700"/>
          </a:p>
        </p:txBody>
      </p:sp>
      <p:sp>
        <p:nvSpPr>
          <p:cNvPr id="445" name="Google Shape;445;p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6"/>
          <p:cNvSpPr txBox="1"/>
          <p:nvPr/>
        </p:nvSpPr>
        <p:spPr>
          <a:xfrm>
            <a:off x="990600" y="4572000"/>
            <a:ext cx="9144000" cy="1586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b="0" i="0" lang="en-US" sz="6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t/>
            </a:r>
            <a:endParaRPr b="0" i="0" sz="60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 picture containing text, doll, sushi, toy&#10;&#10;Description automatically generated" id="451" name="Google Shape;45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564" y="1533333"/>
            <a:ext cx="7315271" cy="298706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7"/>
          <p:cNvSpPr txBox="1"/>
          <p:nvPr/>
        </p:nvSpPr>
        <p:spPr>
          <a:xfrm>
            <a:off x="2590800" y="2209800"/>
            <a:ext cx="609268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b="1" i="0" lang="en-US" sz="6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  <a:endParaRPr b="1" i="0" sz="6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/>
        </p:nvSpPr>
        <p:spPr>
          <a:xfrm>
            <a:off x="692277" y="3141421"/>
            <a:ext cx="10106152" cy="575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0" lvl="0" marL="12065" marR="5080" rtl="0" algn="ctr">
              <a:lnSpc>
                <a:spcPct val="111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some different types of  Cannabis Facilities?</a:t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5"/>
          <p:cNvSpPr txBox="1"/>
          <p:nvPr>
            <p:ph type="title"/>
          </p:nvPr>
        </p:nvSpPr>
        <p:spPr>
          <a:xfrm>
            <a:off x="487553" y="796919"/>
            <a:ext cx="10515600" cy="690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2984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lang="en-US"/>
              <a:t>Facility Design</a:t>
            </a:r>
            <a:endParaRPr/>
          </a:p>
        </p:txBody>
      </p:sp>
      <p:sp>
        <p:nvSpPr>
          <p:cNvPr id="189" name="Google Shape;189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/>
        </p:nvSpPr>
        <p:spPr>
          <a:xfrm>
            <a:off x="723331" y="5389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Facility Design</a:t>
            </a:r>
            <a:endParaRPr b="1" i="0" sz="4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6"/>
          <p:cNvSpPr txBox="1"/>
          <p:nvPr>
            <p:ph idx="1" type="body"/>
          </p:nvPr>
        </p:nvSpPr>
        <p:spPr>
          <a:xfrm>
            <a:off x="953069" y="1448593"/>
            <a:ext cx="8896919" cy="487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11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en-US" sz="2600"/>
              <a:t>Production Facility</a:t>
            </a:r>
            <a:endParaRPr/>
          </a:p>
          <a:p>
            <a:pPr indent="-514350" lvl="1" marL="97155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Packaging</a:t>
            </a:r>
            <a:endParaRPr/>
          </a:p>
          <a:p>
            <a:pPr indent="-514350" lvl="1" marL="97155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Processing and Packaging</a:t>
            </a:r>
            <a:endParaRPr/>
          </a:p>
          <a:p>
            <a:pPr indent="-514350" lvl="1" marL="97155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Cultivation, Processing and Packaging</a:t>
            </a:r>
            <a:endParaRPr/>
          </a:p>
          <a:p>
            <a:pPr indent="-514350" lvl="1" marL="97155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Greenhouses, Processing, and Packaging</a:t>
            </a:r>
            <a:endParaRPr/>
          </a:p>
          <a:p>
            <a:pPr indent="-514350" lvl="1" marL="97155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lphaLcParenR"/>
            </a:pPr>
            <a:r>
              <a:rPr lang="en-US" sz="2600"/>
              <a:t>Outdoor Grow Operations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en-US" sz="2600"/>
              <a:t>Micro-Cultivation / Nursery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en-US" sz="2600"/>
              <a:t>Research and Development Laboratories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en-US" sz="2600"/>
              <a:t>Specialty / Mix-Use Facilities</a:t>
            </a:r>
            <a:endParaRPr/>
          </a:p>
        </p:txBody>
      </p:sp>
      <p:sp>
        <p:nvSpPr>
          <p:cNvPr id="196" name="Google Shape;196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/>
        </p:nvSpPr>
        <p:spPr>
          <a:xfrm>
            <a:off x="203200" y="2260311"/>
            <a:ext cx="10972799" cy="1506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-742950" lvl="0" marL="75565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AutoNum type="arabicPeriod"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Production Facility </a:t>
            </a:r>
            <a:endParaRPr/>
          </a:p>
          <a:p>
            <a:pPr indent="0" lvl="0" marL="12700" marR="5080" rtl="0" algn="ctr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Packaging Only</a:t>
            </a:r>
            <a:endParaRPr/>
          </a:p>
        </p:txBody>
      </p:sp>
      <p:sp>
        <p:nvSpPr>
          <p:cNvPr id="202" name="Google Shape;202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50" y="1028700"/>
            <a:ext cx="969645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/>
          <p:nvPr/>
        </p:nvSpPr>
        <p:spPr>
          <a:xfrm>
            <a:off x="307340" y="2300951"/>
            <a:ext cx="11010899" cy="1506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Production Facility</a:t>
            </a:r>
            <a:endParaRPr/>
          </a:p>
          <a:p>
            <a:pPr indent="0" lvl="0" marL="12700" marR="5080" rtl="0" algn="ctr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Packaging and  Processing</a:t>
            </a:r>
            <a:endParaRPr/>
          </a:p>
        </p:txBody>
      </p:sp>
      <p:sp>
        <p:nvSpPr>
          <p:cNvPr id="214" name="Google Shape;214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2023-04-25T15:37:30Z</dcterms:created>
  <dc:creator>NACPT Pharma College</dc:creator>
</cp:coreProperties>
</file>